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952446-05F4-47C7-88FE-92EAE9DC25A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D009DF-F3C8-4FAB-BC48-88C03D6F7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.barba@a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3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Shape and Signal Processing for Neutron and Gamma Energy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Nathan Barba</a:t>
            </a:r>
            <a:br>
              <a:rPr lang="en-US" dirty="0" smtClean="0"/>
            </a:br>
            <a:r>
              <a:rPr lang="en-US" dirty="0" smtClean="0"/>
              <a:t>Mentor: Dr. Craig </a:t>
            </a:r>
            <a:r>
              <a:rPr lang="en-US" dirty="0" err="1" smtClean="0"/>
              <a:t>Hardgrove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Arizona State University</a:t>
            </a:r>
            <a:br>
              <a:rPr lang="en-US" dirty="0" smtClean="0"/>
            </a:br>
            <a:r>
              <a:rPr lang="en-US" dirty="0" smtClean="0"/>
              <a:t>Mechanical Engineering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257800"/>
            <a:ext cx="1141573" cy="1524000"/>
          </a:xfrm>
          <a:prstGeom prst="rect">
            <a:avLst/>
          </a:prstGeom>
          <a:noFill/>
        </p:spPr>
      </p:pic>
      <p:pic>
        <p:nvPicPr>
          <p:cNvPr id="5" name="Picture 2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562600"/>
            <a:ext cx="1101686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Questions??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nathan.barba@asu.edu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Neutron Spectroscopy Using CLYC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Cs</a:t>
            </a:r>
            <a:r>
              <a:rPr lang="en-US" baseline="-25000" dirty="0"/>
              <a:t>2</a:t>
            </a:r>
            <a:r>
              <a:rPr lang="en-US" dirty="0"/>
              <a:t>LiYCl</a:t>
            </a:r>
            <a:r>
              <a:rPr lang="en-US" baseline="-25000" dirty="0"/>
              <a:t>6</a:t>
            </a:r>
            <a:r>
              <a:rPr lang="en-US" dirty="0"/>
              <a:t>:Ce (CLYC) is an inorganic </a:t>
            </a:r>
            <a:r>
              <a:rPr lang="en-US" dirty="0" err="1"/>
              <a:t>scintillator</a:t>
            </a:r>
            <a:r>
              <a:rPr lang="en-US" dirty="0"/>
              <a:t> that has dual sensitivity to neutron and gamma rays.  </a:t>
            </a:r>
            <a:endParaRPr lang="en-US" dirty="0" smtClean="0"/>
          </a:p>
          <a:p>
            <a:r>
              <a:rPr lang="en-US" dirty="0" smtClean="0"/>
              <a:t>Scintillation </a:t>
            </a:r>
            <a:r>
              <a:rPr lang="en-US" dirty="0"/>
              <a:t>detectors produce light when exposed radiation. 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light generated is converted to electrical energy using a photomultiplier tube (PMT).  The waveform signals that are output from the PMT are called pulses. 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signal from the </a:t>
            </a:r>
            <a:r>
              <a:rPr lang="en-US" dirty="0" smtClean="0"/>
              <a:t>pulses </a:t>
            </a:r>
            <a:r>
              <a:rPr lang="en-US" dirty="0"/>
              <a:t>can be pre-processed using analog and/or digital electronics.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5446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518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Spieler</a:t>
            </a:r>
            <a:r>
              <a:rPr lang="en-US" sz="1200" dirty="0" smtClean="0"/>
              <a:t>, H., Front-End Electronics and Signal Processing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Radioactive Material Detection</a:t>
            </a:r>
          </a:p>
          <a:p>
            <a:endParaRPr lang="en-US" dirty="0" smtClean="0"/>
          </a:p>
          <a:p>
            <a:r>
              <a:rPr lang="en-US" dirty="0" smtClean="0"/>
              <a:t>Quantitative Analysis</a:t>
            </a:r>
          </a:p>
          <a:p>
            <a:endParaRPr lang="en-US" dirty="0" smtClean="0"/>
          </a:p>
          <a:p>
            <a:r>
              <a:rPr lang="en-US" dirty="0" smtClean="0"/>
              <a:t>Soil composition</a:t>
            </a:r>
          </a:p>
          <a:p>
            <a:pPr lvl="1"/>
            <a:r>
              <a:rPr lang="en-US" dirty="0" smtClean="0"/>
              <a:t>Oil and Gas</a:t>
            </a:r>
            <a:endParaRPr lang="en-US" dirty="0"/>
          </a:p>
          <a:p>
            <a:r>
              <a:rPr lang="en-US" dirty="0" smtClean="0"/>
              <a:t>Hydrogen Detection</a:t>
            </a:r>
          </a:p>
          <a:p>
            <a:pPr lvl="1"/>
            <a:r>
              <a:rPr lang="en-US" dirty="0" smtClean="0"/>
              <a:t>Space applications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36650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5562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Amptek</a:t>
            </a:r>
            <a:endParaRPr lang="en-US" sz="1200" dirty="0"/>
          </a:p>
        </p:txBody>
      </p:sp>
      <p:pic>
        <p:nvPicPr>
          <p:cNvPr id="3076" name="Picture 4" descr="http://www.globalhealingcenter.com/natural-health/wp-content/uploads/2015/01/rad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594" y="1752600"/>
            <a:ext cx="1620672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Based Neutron Detectors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LunaH</a:t>
            </a:r>
            <a:r>
              <a:rPr lang="en-US" dirty="0" smtClean="0"/>
              <a:t>-Map</a:t>
            </a:r>
          </a:p>
          <a:p>
            <a:pPr lvl="1"/>
            <a:r>
              <a:rPr lang="en-US" dirty="0" err="1" smtClean="0"/>
              <a:t>MiniNS</a:t>
            </a:r>
            <a:r>
              <a:rPr lang="en-US" dirty="0" smtClean="0"/>
              <a:t> Detector</a:t>
            </a:r>
          </a:p>
          <a:p>
            <a:pPr lvl="1"/>
            <a:endParaRPr lang="en-US" dirty="0"/>
          </a:p>
          <a:p>
            <a:r>
              <a:rPr lang="en-US" dirty="0" smtClean="0"/>
              <a:t>Mars Science Laboratory (Curiosity)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Albedo</a:t>
            </a:r>
            <a:r>
              <a:rPr lang="en-US" dirty="0" smtClean="0"/>
              <a:t> of Neutrons (DAN)</a:t>
            </a:r>
          </a:p>
          <a:p>
            <a:pPr lvl="1"/>
            <a:endParaRPr lang="en-US" dirty="0"/>
          </a:p>
          <a:p>
            <a:r>
              <a:rPr lang="en-US" dirty="0" smtClean="0"/>
              <a:t>DAWN Mission</a:t>
            </a:r>
          </a:p>
          <a:p>
            <a:pPr lvl="1"/>
            <a:r>
              <a:rPr lang="en-US" dirty="0" smtClean="0"/>
              <a:t>Gamma Ray and Neutron Detector (</a:t>
            </a:r>
            <a:r>
              <a:rPr lang="en-US" dirty="0" err="1" smtClean="0"/>
              <a:t>GRaND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 descr="https://np.cosmos.ru/images/DAN/D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2438400" cy="2389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62000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DAN Instrument Source: ROSCOSMOS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43714" y="604686"/>
            <a:ext cx="1676398" cy="35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3200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MiniNS</a:t>
            </a:r>
            <a:r>
              <a:rPr lang="en-US" sz="1200" dirty="0" smtClean="0"/>
              <a:t> Source: </a:t>
            </a:r>
            <a:r>
              <a:rPr lang="en-US" sz="1200" dirty="0" err="1" smtClean="0"/>
              <a:t>Hardgrove</a:t>
            </a:r>
            <a:r>
              <a:rPr lang="en-US" sz="1200" dirty="0" smtClean="0"/>
              <a:t> Labs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CLYC Laboratory Setup</a:t>
            </a:r>
            <a:endParaRPr lang="en-US" dirty="0"/>
          </a:p>
        </p:txBody>
      </p:sp>
      <p:pic>
        <p:nvPicPr>
          <p:cNvPr id="1026" name="Picture 2" descr="C:\Users\Nathan B\Pictures\CLYC\20170125_18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199467" cy="2362200"/>
          </a:xfrm>
          <a:prstGeom prst="rect">
            <a:avLst/>
          </a:prstGeom>
          <a:noFill/>
        </p:spPr>
      </p:pic>
      <p:pic>
        <p:nvPicPr>
          <p:cNvPr id="1028" name="Picture 4" descr="C:\Users\Nathan B\Pictures\CLYC\20170217_15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81475"/>
            <a:ext cx="4216400" cy="2371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164836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Hardgrove</a:t>
            </a:r>
            <a:r>
              <a:rPr lang="en-US" sz="2000" dirty="0" smtClean="0"/>
              <a:t> Lab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Analog Electronics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Digital FGPA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Source: Potassium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2297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Holbert</a:t>
            </a:r>
            <a:r>
              <a:rPr lang="en-US" sz="2000" dirty="0" smtClean="0"/>
              <a:t> Lab</a:t>
            </a:r>
          </a:p>
          <a:p>
            <a:pPr algn="r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Analog Electronics</a:t>
            </a:r>
          </a:p>
          <a:p>
            <a:pPr algn="r">
              <a:buFont typeface="Arial" pitchFamily="34" charset="0"/>
              <a:buChar char="•"/>
            </a:pPr>
            <a:r>
              <a:rPr lang="en-US" sz="2000" dirty="0" smtClean="0"/>
              <a:t>Digital FGPA</a:t>
            </a:r>
          </a:p>
          <a:p>
            <a:pPr algn="r">
              <a:buFont typeface="Arial" pitchFamily="34" charset="0"/>
              <a:buChar char="•"/>
            </a:pPr>
            <a:r>
              <a:rPr lang="en-US" sz="2000" dirty="0" smtClean="0"/>
              <a:t>Source: Cesium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 Hardware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Charge Sensitive Preamplifier</a:t>
            </a:r>
          </a:p>
          <a:p>
            <a:pPr lvl="1"/>
            <a:r>
              <a:rPr lang="en-US" dirty="0" smtClean="0"/>
              <a:t>Gaussian Shaper</a:t>
            </a:r>
          </a:p>
          <a:p>
            <a:pPr lvl="1"/>
            <a:r>
              <a:rPr lang="en-US" dirty="0" smtClean="0"/>
              <a:t>Analog/Digital Converter (MCA)</a:t>
            </a:r>
          </a:p>
          <a:p>
            <a:r>
              <a:rPr lang="en-US" dirty="0" smtClean="0"/>
              <a:t>Outputs:</a:t>
            </a:r>
          </a:p>
          <a:p>
            <a:pPr lvl="1"/>
            <a:r>
              <a:rPr lang="en-US" dirty="0" smtClean="0"/>
              <a:t>Histogram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7526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Analog/Digital Converter (MCA)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FPGA and Software Processing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Waveform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Integrals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Histogram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Shape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Neutron Pulse Processing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1447800"/>
            <a:ext cx="2057402" cy="154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029200"/>
            <a:ext cx="2057402" cy="154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276600"/>
            <a:ext cx="2057402" cy="1546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219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Raw Waveform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971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Convert to Integrals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4724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Generate Histogram</a:t>
            </a:r>
            <a:endParaRPr lang="en-US" sz="1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5" cstate="print"/>
          <a:srcRect l="15545" t="7411" r="18269" b="2509"/>
          <a:stretch/>
        </p:blipFill>
        <p:spPr bwMode="auto">
          <a:xfrm>
            <a:off x="3276600" y="1905000"/>
            <a:ext cx="53340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Processing Results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3663"/>
            <a:ext cx="7010400" cy="381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56782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3600 sec experiment control versus potassium chloride salt pellets</a:t>
            </a:r>
          </a:p>
          <a:p>
            <a:pPr algn="ctr"/>
            <a:r>
              <a:rPr lang="en-US" dirty="0" smtClean="0"/>
              <a:t>Green: Potassium (K-40)  Red: Background radiation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Thank you to: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Dr. Craig </a:t>
            </a:r>
            <a:r>
              <a:rPr lang="en-US" dirty="0" err="1" smtClean="0"/>
              <a:t>Hardgrove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Dr. Tom Sharp and Desiree Crawl</a:t>
            </a:r>
          </a:p>
          <a:p>
            <a:pPr algn="ctr">
              <a:buNone/>
            </a:pPr>
            <a:r>
              <a:rPr lang="en-US" dirty="0" smtClean="0"/>
              <a:t>Arizona Space Grant Consortium</a:t>
            </a:r>
          </a:p>
          <a:p>
            <a:pPr algn="ctr">
              <a:buNone/>
            </a:pPr>
            <a:r>
              <a:rPr lang="en-US" dirty="0" smtClean="0"/>
              <a:t>NASA</a:t>
            </a:r>
          </a:p>
          <a:p>
            <a:pPr algn="ctr">
              <a:buNone/>
            </a:pPr>
            <a:r>
              <a:rPr lang="en-US" dirty="0" smtClean="0"/>
              <a:t>Erik Johnson - </a:t>
            </a:r>
            <a:r>
              <a:rPr lang="en-US" dirty="0" smtClean="0"/>
              <a:t>Radiation Monitoring Devices (RMD)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Dr. Keith </a:t>
            </a:r>
            <a:r>
              <a:rPr lang="en-US" dirty="0" err="1" smtClean="0"/>
              <a:t>Holbert</a:t>
            </a:r>
            <a:r>
              <a:rPr lang="en-US" dirty="0" smtClean="0"/>
              <a:t> - ASU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345D7E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195</TotalTime>
  <Words>239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Pulse Shape and Signal Processing for Neutron and Gamma Energy Sources</vt:lpstr>
      <vt:lpstr>Neutron Spectroscopy Using CLYC </vt:lpstr>
      <vt:lpstr>Applications</vt:lpstr>
      <vt:lpstr>Space Based Neutron Detectors </vt:lpstr>
      <vt:lpstr>CLYC Laboratory Setup</vt:lpstr>
      <vt:lpstr>Signal Processing Hardware</vt:lpstr>
      <vt:lpstr>Neutron Pulse Processing Software</vt:lpstr>
      <vt:lpstr>Pulse Processing Results</vt:lpstr>
      <vt:lpstr>Acknowledgements </vt:lpstr>
      <vt:lpstr>Thank you!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Shape and Signal Processing for Neutron and Gamma Energy Sources</dc:title>
  <dc:creator>Nathan Barba</dc:creator>
  <cp:lastModifiedBy>Nathan Barba</cp:lastModifiedBy>
  <cp:revision>24</cp:revision>
  <dcterms:created xsi:type="dcterms:W3CDTF">2017-04-08T00:09:39Z</dcterms:created>
  <dcterms:modified xsi:type="dcterms:W3CDTF">2017-04-08T03:25:34Z</dcterms:modified>
</cp:coreProperties>
</file>